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5" r:id="rId3"/>
    <p:sldId id="259" r:id="rId4"/>
    <p:sldId id="266" r:id="rId5"/>
    <p:sldId id="263" r:id="rId6"/>
    <p:sldId id="26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1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2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441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6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96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65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83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2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3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2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0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2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5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8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3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FF354-4038-4C11-BCC1-CC3918AF9FD2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6ADDA2-9652-4CD5-A3B9-DB4F301E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4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8844" y="2404534"/>
            <a:ext cx="8437418" cy="1646302"/>
          </a:xfrm>
        </p:spPr>
        <p:txBody>
          <a:bodyPr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FY 2021 Budget Discussion #1</a:t>
            </a:r>
            <a:br>
              <a:rPr lang="en-US" sz="4800" dirty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i="1" dirty="0">
                <a:solidFill>
                  <a:schemeClr val="tx1"/>
                </a:solidFill>
              </a:rPr>
              <a:t>January, 2020</a:t>
            </a:r>
          </a:p>
        </p:txBody>
      </p:sp>
    </p:spTree>
    <p:extLst>
      <p:ext uri="{BB962C8B-B14F-4D97-AF65-F5344CB8AC3E}">
        <p14:creationId xmlns:p14="http://schemas.microsoft.com/office/powerpoint/2010/main" val="61843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FY 2021 General Fund Budget 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sz="2700" u="sng" dirty="0">
                <a:solidFill>
                  <a:schemeClr val="tx1"/>
                </a:solidFill>
              </a:rPr>
              <a:t>Preliminary (Current) Projection</a:t>
            </a:r>
            <a:r>
              <a:rPr lang="en-US" sz="270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000" dirty="0"/>
              <a:t>Current Total Budget:  $109M </a:t>
            </a:r>
          </a:p>
          <a:p>
            <a:r>
              <a:rPr lang="en-US" sz="2000" dirty="0"/>
              <a:t>Current Surplus:  $550K</a:t>
            </a:r>
          </a:p>
          <a:p>
            <a:r>
              <a:rPr lang="en-US" sz="2000" dirty="0"/>
              <a:t>Material Notes:</a:t>
            </a:r>
          </a:p>
          <a:p>
            <a:pPr lvl="1"/>
            <a:r>
              <a:rPr lang="en-US" sz="2000" dirty="0"/>
              <a:t>Revenues – Increase of $1.4M (Increases in Property Tax, Sales Tax, Income Tax, Food &amp; Beverage, Interest Income and Replacement Tax; Reduction in Telecomm)</a:t>
            </a:r>
          </a:p>
          <a:p>
            <a:pPr lvl="1"/>
            <a:r>
              <a:rPr lang="en-US" sz="2000" dirty="0"/>
              <a:t>Vacancy Savings – Increased to $1.75M / (To Recognize Historical Trends)</a:t>
            </a:r>
          </a:p>
          <a:p>
            <a:pPr lvl="1"/>
            <a:r>
              <a:rPr lang="en-US" sz="2000" dirty="0"/>
              <a:t>Salaries and Benefits Expense – Increase of $1.7M (Salaries 2%; Benefits 8% due to IMRF Rate Increase)</a:t>
            </a:r>
          </a:p>
          <a:p>
            <a:pPr lvl="1"/>
            <a:r>
              <a:rPr lang="en-US" sz="2000" dirty="0"/>
              <a:t>Contractuals – Decreased $1.1M (Legal Dept. Reorg and Decreases to Recognize Historical Trends)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7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FY 2021 General Fund Budget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sz="2700" u="sng" dirty="0">
                <a:solidFill>
                  <a:schemeClr val="tx1"/>
                </a:solidFill>
              </a:rPr>
              <a:t>Capital 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552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Departmental (Fire, Facilities, Parks, Public Works):  Approximately $1.5M</a:t>
            </a:r>
          </a:p>
          <a:p>
            <a:pPr lvl="1"/>
            <a:r>
              <a:rPr lang="en-US" sz="2000" dirty="0"/>
              <a:t>Funds Available from Capital Improvement Fund - Fund Balance Roll-Forward</a:t>
            </a:r>
          </a:p>
          <a:p>
            <a:pPr lvl="1"/>
            <a:r>
              <a:rPr lang="en-US" sz="2000" dirty="0"/>
              <a:t>Final Amount Pending Budget Balancing – Surplus allocation</a:t>
            </a:r>
          </a:p>
          <a:p>
            <a:r>
              <a:rPr lang="en-US" sz="2000" dirty="0"/>
              <a:t>Asphalt and Concrete:  Approximately $8.2M</a:t>
            </a:r>
          </a:p>
          <a:p>
            <a:pPr lvl="1"/>
            <a:r>
              <a:rPr lang="en-US" sz="2000" dirty="0"/>
              <a:t>Funded Via Local Motor Fuel Tax and a portion of Home Rule Sales Tax:  $4.7M + $2.3M </a:t>
            </a:r>
            <a:r>
              <a:rPr lang="en-US" sz="2000"/>
              <a:t>= Total $7.0M</a:t>
            </a:r>
            <a:endParaRPr lang="en-US" sz="2000" dirty="0"/>
          </a:p>
          <a:p>
            <a:pPr lvl="1"/>
            <a:r>
              <a:rPr lang="en-US" sz="2000" dirty="0"/>
              <a:t>Additional Funds available from FY2020 Fund Balance Roll-Forward:  $1.2M</a:t>
            </a:r>
          </a:p>
        </p:txBody>
      </p:sp>
    </p:spTree>
    <p:extLst>
      <p:ext uri="{BB962C8B-B14F-4D97-AF65-F5344CB8AC3E}">
        <p14:creationId xmlns:p14="http://schemas.microsoft.com/office/powerpoint/2010/main" val="290555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44571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FY 2021 Other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sz="2800" u="sng" dirty="0">
                <a:solidFill>
                  <a:schemeClr val="tx1"/>
                </a:solidFill>
              </a:rPr>
              <a:t>Capital 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23114"/>
            <a:ext cx="8596668" cy="445792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sz="2600" dirty="0"/>
              <a:t>Motor Fuel Tax Fund:  Approximately $12.6M </a:t>
            </a:r>
          </a:p>
          <a:p>
            <a:endParaRPr lang="en-US" sz="2300" dirty="0"/>
          </a:p>
          <a:p>
            <a:r>
              <a:rPr lang="en-US" sz="2600" dirty="0"/>
              <a:t>Water Fund:  Approximately $9.9M</a:t>
            </a:r>
          </a:p>
          <a:p>
            <a:endParaRPr lang="en-US" sz="2300" dirty="0"/>
          </a:p>
          <a:p>
            <a:r>
              <a:rPr lang="en-US" sz="2600" dirty="0"/>
              <a:t>Sewer Fund:  Approximately $6.4M</a:t>
            </a:r>
          </a:p>
          <a:p>
            <a:endParaRPr lang="en-US" sz="2300" dirty="0"/>
          </a:p>
          <a:p>
            <a:r>
              <a:rPr lang="en-US" sz="2600" dirty="0"/>
              <a:t>Storm Water Fund:  Approximately $1.9M</a:t>
            </a:r>
          </a:p>
          <a:p>
            <a:endParaRPr lang="en-US" sz="2300" dirty="0"/>
          </a:p>
          <a:p>
            <a:r>
              <a:rPr lang="en-US" sz="2600" dirty="0"/>
              <a:t>Arena Fund:  Approximately $1.0M (requested – not funded)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676194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456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FY 2021 Total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sz="2800" u="sng" dirty="0">
                <a:solidFill>
                  <a:schemeClr val="tx1"/>
                </a:solidFill>
              </a:rPr>
              <a:t>Capital Improvements</a:t>
            </a:r>
            <a:br>
              <a:rPr lang="en-US" sz="2800" u="sng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6465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Total Approximate Infrastructure Improvements   -   $41.5M</a:t>
            </a:r>
          </a:p>
        </p:txBody>
      </p:sp>
    </p:spTree>
    <p:extLst>
      <p:ext uri="{BB962C8B-B14F-4D97-AF65-F5344CB8AC3E}">
        <p14:creationId xmlns:p14="http://schemas.microsoft.com/office/powerpoint/2010/main" val="355954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46239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FY 2021 Budget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sz="2700" u="sng" dirty="0">
                <a:solidFill>
                  <a:schemeClr val="tx1"/>
                </a:solidFill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430659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000" dirty="0"/>
              <a:t>Finalize Requested Departmental Capital Improvement List </a:t>
            </a:r>
          </a:p>
          <a:p>
            <a:endParaRPr lang="en-US" sz="2000" dirty="0"/>
          </a:p>
          <a:p>
            <a:r>
              <a:rPr lang="en-US" sz="2000" dirty="0"/>
              <a:t>Review Potential Capital Improvement Projects - &amp; Potential New Funding Sources</a:t>
            </a:r>
          </a:p>
          <a:p>
            <a:endParaRPr lang="en-US" sz="2000" dirty="0"/>
          </a:p>
          <a:p>
            <a:r>
              <a:rPr lang="en-US" sz="2000" dirty="0"/>
              <a:t>Remaining FY 2021 Budget Schedule:</a:t>
            </a:r>
          </a:p>
          <a:p>
            <a:pPr lvl="1"/>
            <a:r>
              <a:rPr lang="en-US" sz="2000" dirty="0"/>
              <a:t>Proposed Budget Presentation:  February 24, 2020</a:t>
            </a:r>
          </a:p>
          <a:p>
            <a:pPr lvl="1"/>
            <a:r>
              <a:rPr lang="en-US" sz="2000" dirty="0"/>
              <a:t>Proposed Budget Public Hearing:  March 9, 2020</a:t>
            </a:r>
          </a:p>
          <a:p>
            <a:pPr lvl="1"/>
            <a:r>
              <a:rPr lang="en-US" sz="2000" dirty="0"/>
              <a:t>Final Budget Adoption:  April 13, 2020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2913379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962</TotalTime>
  <Words>58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FY 2021 Budget Discussion #1 </vt:lpstr>
      <vt:lpstr>FY 2021 General Fund Budget   Preliminary (Current) Projection </vt:lpstr>
      <vt:lpstr>FY 2021 General Fund Budget  Capital Improvements</vt:lpstr>
      <vt:lpstr>FY 2021 Other  Capital Improvements</vt:lpstr>
      <vt:lpstr>FY 2021 Total  Capital Improvements </vt:lpstr>
      <vt:lpstr>FY 2021 Budget  Next Steps</vt:lpstr>
    </vt:vector>
  </TitlesOfParts>
  <Company>City of Bloomington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2020 Budget &amp; Considerations</dc:title>
  <dc:creator>Tim Gleason</dc:creator>
  <cp:lastModifiedBy>Scott Rathbun</cp:lastModifiedBy>
  <cp:revision>102</cp:revision>
  <cp:lastPrinted>2020-01-09T21:12:25Z</cp:lastPrinted>
  <dcterms:created xsi:type="dcterms:W3CDTF">2018-10-30T13:25:16Z</dcterms:created>
  <dcterms:modified xsi:type="dcterms:W3CDTF">2020-01-17T20:21:45Z</dcterms:modified>
</cp:coreProperties>
</file>